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1" r:id="rId1"/>
  </p:sldMasterIdLst>
  <p:notesMasterIdLst>
    <p:notesMasterId r:id="rId15"/>
  </p:notesMasterIdLst>
  <p:sldIdLst>
    <p:sldId id="351" r:id="rId2"/>
    <p:sldId id="353" r:id="rId3"/>
    <p:sldId id="354" r:id="rId4"/>
    <p:sldId id="355" r:id="rId5"/>
    <p:sldId id="356" r:id="rId6"/>
    <p:sldId id="357" r:id="rId7"/>
    <p:sldId id="358" r:id="rId8"/>
    <p:sldId id="359" r:id="rId9"/>
    <p:sldId id="360" r:id="rId10"/>
    <p:sldId id="361" r:id="rId11"/>
    <p:sldId id="362" r:id="rId12"/>
    <p:sldId id="363" r:id="rId13"/>
    <p:sldId id="364" r:id="rId14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154" d="100"/>
          <a:sy n="154" d="100"/>
        </p:scale>
        <p:origin x="390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1D56A-2268-4FC7-869F-5F68448B0758}" type="datetimeFigureOut">
              <a:rPr lang="tr-TR" smtClean="0"/>
              <a:pPr/>
              <a:t>7.10.2022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8A43A-DD01-4D04-BA66-6E23ECEF2E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6295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aşlık 13"/>
          <p:cNvSpPr>
            <a:spLocks noGrp="1"/>
          </p:cNvSpPr>
          <p:nvPr>
            <p:ph type="ctrTitle"/>
          </p:nvPr>
        </p:nvSpPr>
        <p:spPr>
          <a:xfrm>
            <a:off x="1432560" y="269923"/>
            <a:ext cx="7406640" cy="110413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Alt Başlık 21"/>
          <p:cNvSpPr>
            <a:spLocks noGrp="1"/>
          </p:cNvSpPr>
          <p:nvPr>
            <p:ph type="subTitle" idx="1"/>
          </p:nvPr>
        </p:nvSpPr>
        <p:spPr>
          <a:xfrm>
            <a:off x="1432560" y="1387548"/>
            <a:ext cx="7406640" cy="131445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045DEC-3EC0-40A1-9D8E-1AEAFA43B4C9}" type="datetime1">
              <a:rPr lang="tr-TR" smtClean="0"/>
              <a:pPr/>
              <a:t>7.10.2022</a:t>
            </a:fld>
            <a:endParaRPr lang="tr-TR"/>
          </a:p>
        </p:txBody>
      </p:sp>
      <p:sp>
        <p:nvSpPr>
          <p:cNvPr id="20" name="Altbilgi Yer Tutucusu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921433" y="106035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008762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E48C07-97EA-4BE5-BE45-99815D3AAA9A}" type="datetime1">
              <a:rPr lang="tr-TR" smtClean="0"/>
              <a:pPr/>
              <a:t>7.10.2022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8000" y="205980"/>
            <a:ext cx="1828800" cy="4388644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143000" y="205980"/>
            <a:ext cx="55626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9688F-A6DF-44A2-A18F-F729C09A5FFD}" type="datetime1">
              <a:rPr lang="tr-TR" smtClean="0"/>
              <a:pPr/>
              <a:t>7.10.2022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462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DAFEC4-80CB-4FD5-A318-12BCFECB82CF}" type="datetime1">
              <a:rPr lang="tr-TR" smtClean="0"/>
              <a:pPr/>
              <a:t>7.10.2022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2282890" y="-41"/>
            <a:ext cx="68580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78392" y="1950244"/>
            <a:ext cx="6400800" cy="17145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578392" y="800100"/>
            <a:ext cx="6400800" cy="1132284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08B323-91EB-43B9-840E-CC39EEE62541}" type="datetime1">
              <a:rPr lang="tr-TR" smtClean="0"/>
              <a:pPr/>
              <a:t>7.10.2022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 bwMode="invGray">
          <a:xfrm>
            <a:off x="2286000" y="0"/>
            <a:ext cx="762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11099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059403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43560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27608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BBB585-6AE9-436E-836B-7CB9C3F29A49}" type="datetime1">
              <a:rPr lang="tr-TR" smtClean="0"/>
              <a:pPr/>
              <a:t>7.10.2022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870252"/>
            <a:ext cx="8229600" cy="85725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6344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6344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0F148-6971-4B6F-8851-6C076EF869F2}" type="datetime1">
              <a:rPr lang="tr-TR" smtClean="0"/>
              <a:pPr/>
              <a:t>7.10.2022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1CDEF-278D-4F12-8A65-42EAFFD2A347}" type="datetime1">
              <a:rPr lang="tr-TR" smtClean="0"/>
              <a:pPr/>
              <a:t>7.10.2022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14984" y="0"/>
            <a:ext cx="8129016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E24D1-D119-481D-A7C6-C9E82E4570C9}" type="datetime1">
              <a:rPr lang="tr-TR" smtClean="0"/>
              <a:pPr/>
              <a:t>7.10.2022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Dikdörtgen 5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62583"/>
            <a:ext cx="3810000" cy="871538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57200" y="1055223"/>
            <a:ext cx="3810000" cy="523875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53400" cy="29944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D1A883-3578-4B40-8935-E05B54B7261B}" type="datetime1">
              <a:rPr lang="tr-TR" smtClean="0"/>
              <a:pPr/>
              <a:t>7.10.2022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886896" y="800100"/>
            <a:ext cx="2743200" cy="14859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65C6E2-4727-4A7F-B002-896AA5263948}" type="datetime1">
              <a:rPr lang="tr-TR" smtClean="0"/>
              <a:pPr/>
              <a:t>7.10.2022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762000" y="800100"/>
            <a:ext cx="4572000" cy="3429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838200" y="857253"/>
            <a:ext cx="4419600" cy="2635898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Akış Çizelgesi: İşlem 8"/>
          <p:cNvSpPr/>
          <p:nvPr/>
        </p:nvSpPr>
        <p:spPr>
          <a:xfrm rot="19468671">
            <a:off x="396725" y="715756"/>
            <a:ext cx="685800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kış Çizelgesi: İşlem 9"/>
          <p:cNvSpPr/>
          <p:nvPr/>
        </p:nvSpPr>
        <p:spPr>
          <a:xfrm rot="2103354" flipH="1">
            <a:off x="5003667" y="702589"/>
            <a:ext cx="649224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8200" y="3600450"/>
            <a:ext cx="4419600" cy="5715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sta 6"/>
          <p:cNvSpPr/>
          <p:nvPr/>
        </p:nvSpPr>
        <p:spPr>
          <a:xfrm>
            <a:off x="-815927" y="-611941"/>
            <a:ext cx="1638887" cy="122916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7" y="15827"/>
            <a:ext cx="1702191" cy="127664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Halka 10"/>
          <p:cNvSpPr/>
          <p:nvPr/>
        </p:nvSpPr>
        <p:spPr>
          <a:xfrm rot="2315675">
            <a:off x="182882" y="791308"/>
            <a:ext cx="1125717" cy="82696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>
          <a:xfrm>
            <a:off x="1012874" y="-41"/>
            <a:ext cx="8131127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Başlık Yer Tutucusu 4"/>
          <p:cNvSpPr>
            <a:spLocks noGrp="1"/>
          </p:cNvSpPr>
          <p:nvPr>
            <p:ph type="title"/>
          </p:nvPr>
        </p:nvSpPr>
        <p:spPr>
          <a:xfrm>
            <a:off x="1435608" y="205979"/>
            <a:ext cx="7498080" cy="85725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Metin Yer Tutucusu 8"/>
          <p:cNvSpPr>
            <a:spLocks noGrp="1"/>
          </p:cNvSpPr>
          <p:nvPr>
            <p:ph type="body" idx="1"/>
          </p:nvPr>
        </p:nvSpPr>
        <p:spPr>
          <a:xfrm>
            <a:off x="1435608" y="1085850"/>
            <a:ext cx="7498080" cy="360045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Veri Yer Tutucusu 23"/>
          <p:cNvSpPr>
            <a:spLocks noGrp="1"/>
          </p:cNvSpPr>
          <p:nvPr>
            <p:ph type="dt" sz="half" idx="2"/>
          </p:nvPr>
        </p:nvSpPr>
        <p:spPr>
          <a:xfrm>
            <a:off x="3581400" y="4729162"/>
            <a:ext cx="2133600" cy="357188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0F6FB99-E324-43C7-9113-C93604CE3D66}" type="datetime1">
              <a:rPr lang="tr-TR" smtClean="0"/>
              <a:pPr/>
              <a:t>7.10.2022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3"/>
          </p:nvPr>
        </p:nvSpPr>
        <p:spPr>
          <a:xfrm>
            <a:off x="5715000" y="4729162"/>
            <a:ext cx="2895600" cy="357188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4"/>
          </p:nvPr>
        </p:nvSpPr>
        <p:spPr>
          <a:xfrm>
            <a:off x="8613648" y="4729162"/>
            <a:ext cx="457200" cy="3571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Dikdörtgen 14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  <p:sldLayoutId id="2147483933" r:id="rId12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2339752" y="483518"/>
            <a:ext cx="45365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BİLİNÇLİ TEKNOLOJİ</a:t>
            </a:r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VE </a:t>
            </a:r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GÜVENLİ İNTERNET</a:t>
            </a:r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KULLANIMI</a:t>
            </a:r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(ÖĞRETMENLERE  YÖNELİK)</a:t>
            </a:r>
            <a:endParaRPr lang="tr-TR" sz="2400" b="1" dirty="0">
              <a:solidFill>
                <a:srgbClr val="FF0000"/>
              </a:solidFill>
            </a:endParaRPr>
          </a:p>
        </p:txBody>
      </p:sp>
      <p:pic>
        <p:nvPicPr>
          <p:cNvPr id="17" name="Picture 4" descr="C:\Users\dell\Desktop\387-3872599_interview-improving-the-customer-branch-head-development-progra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286130"/>
            <a:ext cx="2500330" cy="1695139"/>
          </a:xfrm>
          <a:prstGeom prst="rect">
            <a:avLst/>
          </a:prstGeom>
          <a:noFill/>
        </p:spPr>
      </p:pic>
      <p:pic>
        <p:nvPicPr>
          <p:cNvPr id="20" name="Picture 4" descr="D:\Users\Hp\Desktop\teknoloji-bagımlılıgı-300x3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74" y="2285998"/>
            <a:ext cx="2664296" cy="2627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1626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TEKNOLOJİ BAĞIMLILIĞINDAN KORUNMAK VE GÜVENLİ İNTERNET KULLANIMINI SAĞLAMAK İÇİN</a:t>
            </a:r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1259632" y="987574"/>
            <a:ext cx="7506582" cy="4029102"/>
          </a:xfrm>
          <a:prstGeom prst="rect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7200" lvl="1" indent="0">
              <a:lnSpc>
                <a:spcPct val="150000"/>
              </a:lnSpc>
              <a:spcBef>
                <a:spcPct val="0"/>
              </a:spcBef>
              <a:buFont typeface="Verdana"/>
              <a:buNone/>
            </a:pPr>
            <a:endParaRPr lang="tr-TR" altLang="tr-TR" sz="1000" b="1" dirty="0" smtClean="0">
              <a:solidFill>
                <a:srgbClr val="243F6C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400" b="1" dirty="0" smtClean="0">
                <a:solidFill>
                  <a:srgbClr val="243F6C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İnternet  ve sosyal medya hakkında daha fazla bilgiye sahip olun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400" b="1" dirty="0" smtClean="0">
                <a:solidFill>
                  <a:srgbClr val="FF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İnternet ve sosyal medya kullanımıyla ilgili kurallar belirleyin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400" b="1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Kendimize zaman sınırlaması koyun.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400" b="1" dirty="0" smtClean="0">
                <a:solidFill>
                  <a:srgbClr val="7030A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Ailenize ve sosyal çevrenize zaman ayırın.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400" b="1" dirty="0" smtClean="0">
                <a:solidFill>
                  <a:srgbClr val="00B0F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Hobi edinin. 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400" b="1" dirty="0" smtClean="0">
                <a:solidFill>
                  <a:srgbClr val="00B0F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Kişisel </a:t>
            </a:r>
            <a:r>
              <a:rPr lang="tr-TR" altLang="tr-TR" sz="1400" b="1" dirty="0">
                <a:solidFill>
                  <a:srgbClr val="00B0F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bilgilerinizi </a:t>
            </a:r>
            <a:r>
              <a:rPr lang="tr-TR" altLang="tr-TR" sz="1400" b="1" dirty="0" smtClean="0">
                <a:solidFill>
                  <a:srgbClr val="00B0F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internet sayfalarında paylaşmayın.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400" b="1" dirty="0">
                <a:solidFill>
                  <a:srgbClr val="00206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Güvenli şifreler </a:t>
            </a:r>
            <a:r>
              <a:rPr lang="tr-TR" altLang="tr-TR" sz="1400" b="1" dirty="0" smtClean="0">
                <a:solidFill>
                  <a:srgbClr val="00206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oluşturun. Güvenli </a:t>
            </a:r>
            <a:r>
              <a:rPr lang="tr-TR" altLang="tr-TR" sz="1400" b="1" dirty="0">
                <a:solidFill>
                  <a:srgbClr val="00206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bir şifre, en az 8 karakterden oluşur. </a:t>
            </a:r>
            <a:r>
              <a:rPr lang="tr-TR" altLang="tr-TR" sz="1400" b="1" dirty="0" smtClean="0">
                <a:solidFill>
                  <a:srgbClr val="00206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Büyük-küçük </a:t>
            </a:r>
            <a:r>
              <a:rPr lang="tr-TR" altLang="tr-TR" sz="1400" b="1" dirty="0">
                <a:solidFill>
                  <a:srgbClr val="00206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harfler, semboller ve sayılar </a:t>
            </a:r>
            <a:r>
              <a:rPr lang="tr-TR" altLang="tr-TR" sz="1400" b="1" dirty="0" smtClean="0">
                <a:solidFill>
                  <a:srgbClr val="00206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kullanın. Tüm </a:t>
            </a:r>
            <a:r>
              <a:rPr lang="tr-TR" altLang="tr-TR" sz="1400" b="1" dirty="0">
                <a:solidFill>
                  <a:srgbClr val="00206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hesaplar için aynı şifre </a:t>
            </a:r>
            <a:r>
              <a:rPr lang="tr-TR" altLang="tr-TR" sz="1400" b="1" dirty="0" smtClean="0">
                <a:solidFill>
                  <a:srgbClr val="00206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kullanılmamalı. Şifre </a:t>
            </a:r>
            <a:r>
              <a:rPr lang="tr-TR" altLang="tr-TR" sz="1400" b="1" dirty="0">
                <a:solidFill>
                  <a:srgbClr val="00206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düzenli olarak </a:t>
            </a:r>
            <a:r>
              <a:rPr lang="tr-TR" altLang="tr-TR" sz="1400" b="1" dirty="0" smtClean="0">
                <a:solidFill>
                  <a:srgbClr val="00206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değiştirilmeli. Şifre kişisel </a:t>
            </a:r>
            <a:r>
              <a:rPr lang="tr-TR" altLang="tr-TR" sz="1400" b="1" dirty="0">
                <a:solidFill>
                  <a:srgbClr val="00206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bilgileri içermemeli.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>
              <a:solidFill>
                <a:srgbClr val="00B0F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 smtClean="0">
              <a:solidFill>
                <a:srgbClr val="00B0F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 smtClean="0">
              <a:solidFill>
                <a:srgbClr val="7030A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 smtClean="0">
              <a:solidFill>
                <a:srgbClr val="7030A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50132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TEKNOLOJİ BAĞIMLILIĞINDAN KORUNMAK VE GÜVENLİ İNTERNET KULLANIMINI SAĞLAMAK İÇİN</a:t>
            </a:r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1259632" y="915566"/>
            <a:ext cx="7506582" cy="4101110"/>
          </a:xfrm>
          <a:prstGeom prst="rect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7200" lvl="1" indent="0">
              <a:lnSpc>
                <a:spcPct val="150000"/>
              </a:lnSpc>
              <a:spcBef>
                <a:spcPct val="0"/>
              </a:spcBef>
              <a:buFont typeface="Verdana"/>
              <a:buNone/>
            </a:pPr>
            <a:endParaRPr lang="tr-TR" altLang="tr-TR" sz="1000" b="1" dirty="0" smtClean="0">
              <a:solidFill>
                <a:srgbClr val="243F6C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400" b="1" dirty="0">
                <a:solidFill>
                  <a:srgbClr val="243F6C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Her gelen e-postayı </a:t>
            </a:r>
            <a:r>
              <a:rPr lang="tr-TR" altLang="tr-TR" sz="1400" b="1" dirty="0" smtClean="0">
                <a:solidFill>
                  <a:srgbClr val="243F6C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cevaplamayın/açmayın. Dolandırıcılar </a:t>
            </a:r>
            <a:r>
              <a:rPr lang="tr-TR" altLang="tr-TR" sz="1400" b="1" dirty="0">
                <a:solidFill>
                  <a:srgbClr val="243F6C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zaman zaman bankaları ya da alışveriş sitelerini taklit ederek size e-posta gönderebilir, bilgilerinizi güncellemenizi isteyebilir. </a:t>
            </a:r>
            <a:r>
              <a:rPr lang="tr-TR" altLang="tr-TR" sz="1400" b="1" dirty="0" smtClean="0">
                <a:solidFill>
                  <a:srgbClr val="243F6C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Böyle </a:t>
            </a:r>
            <a:r>
              <a:rPr lang="tr-TR" altLang="tr-TR" sz="1400" b="1" dirty="0">
                <a:solidFill>
                  <a:srgbClr val="243F6C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bir e-posta alırsanız, e-posta gerçek gibi görünse bile cevap vermeyin ve ilgili kurumla iletişime geçin</a:t>
            </a:r>
            <a:r>
              <a:rPr lang="tr-TR" altLang="tr-TR" sz="1400" b="1" dirty="0" smtClean="0">
                <a:solidFill>
                  <a:srgbClr val="243F6C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400" b="1" dirty="0">
                <a:solidFill>
                  <a:srgbClr val="C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Yazılımlarınızı güncel </a:t>
            </a:r>
            <a:r>
              <a:rPr lang="tr-TR" altLang="tr-TR" sz="1400" b="1" dirty="0" smtClean="0">
                <a:solidFill>
                  <a:srgbClr val="C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tutun. İşletim </a:t>
            </a:r>
            <a:r>
              <a:rPr lang="tr-TR" altLang="tr-TR" sz="1400" b="1" dirty="0">
                <a:solidFill>
                  <a:srgbClr val="C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sisteminizi ve anti-virüs yazılımlarını sürekli güncel tutun. </a:t>
            </a:r>
            <a:r>
              <a:rPr lang="tr-TR" altLang="tr-TR" sz="1400" b="1" dirty="0" smtClean="0">
                <a:solidFill>
                  <a:srgbClr val="C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Bu </a:t>
            </a:r>
            <a:r>
              <a:rPr lang="tr-TR" altLang="tr-TR" sz="1400" b="1" dirty="0">
                <a:solidFill>
                  <a:srgbClr val="C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programlar kötü niyetli kişilerin bilgisayarınıza girip bilgilerinizi ele geçirmesini </a:t>
            </a:r>
            <a:r>
              <a:rPr lang="tr-TR" altLang="tr-TR" sz="1400" b="1" dirty="0" smtClean="0">
                <a:solidFill>
                  <a:srgbClr val="C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engeller. Güncelleme </a:t>
            </a:r>
            <a:r>
              <a:rPr lang="tr-TR" altLang="tr-TR" sz="1400" b="1" dirty="0">
                <a:solidFill>
                  <a:srgbClr val="C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yaptığınızda ilgili yazılımdaki güvenlik açıklarını kapatmış ve böylece izinsiz girişleri engellemiş olursunuz</a:t>
            </a:r>
            <a:r>
              <a:rPr lang="tr-TR" altLang="tr-TR" sz="1400" b="1" dirty="0" smtClean="0">
                <a:solidFill>
                  <a:srgbClr val="C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400" b="1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İnternete her </a:t>
            </a:r>
            <a:r>
              <a:rPr lang="tr-TR" altLang="tr-TR" sz="1400" b="1" dirty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yerden </a:t>
            </a:r>
            <a:r>
              <a:rPr lang="tr-TR" altLang="tr-TR" sz="1400" b="1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bağlanmayın. Eğer kafe</a:t>
            </a:r>
            <a:r>
              <a:rPr lang="tr-TR" altLang="tr-TR" sz="1400" b="1" dirty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tr-TR" altLang="tr-TR" sz="1400" b="1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AVM </a:t>
            </a:r>
            <a:r>
              <a:rPr lang="tr-TR" altLang="tr-TR" sz="1400" b="1" dirty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gibi kablosuz (WiFi) internet erişimi sunan bir yerden internete bağlanıyorsanız, alışveriş ya da bankacılık işlemlerini yapmayın.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>
              <a:solidFill>
                <a:srgbClr val="C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>
              <a:solidFill>
                <a:srgbClr val="C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>
              <a:solidFill>
                <a:srgbClr val="00B0F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 smtClean="0">
              <a:solidFill>
                <a:srgbClr val="00B0F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 smtClean="0">
              <a:solidFill>
                <a:srgbClr val="7030A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 smtClean="0">
              <a:solidFill>
                <a:srgbClr val="7030A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22817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TEKNOLOJİ BAĞIMLILIĞINDAN KORUNMAK VE GÜVENLİ İNTERNET KULLANIMINI SAĞLAMAK İÇİN</a:t>
            </a:r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1259632" y="987574"/>
            <a:ext cx="7506582" cy="4029102"/>
          </a:xfrm>
          <a:prstGeom prst="rect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7200" lvl="1" indent="0">
              <a:lnSpc>
                <a:spcPct val="150000"/>
              </a:lnSpc>
              <a:spcBef>
                <a:spcPct val="0"/>
              </a:spcBef>
              <a:buFont typeface="Verdana"/>
              <a:buNone/>
            </a:pPr>
            <a:endParaRPr lang="tr-TR" altLang="tr-TR" sz="1000" b="1" dirty="0" smtClean="0">
              <a:solidFill>
                <a:srgbClr val="243F6C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400" b="1" dirty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Oturumu </a:t>
            </a:r>
            <a:r>
              <a:rPr lang="tr-TR" altLang="tr-TR" sz="1400" b="1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kapatın. Ortak </a:t>
            </a:r>
            <a:r>
              <a:rPr lang="tr-TR" altLang="tr-TR" sz="1400" b="1" dirty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kullanıma açık bilgisayarlardan internet kullanıyorsanız, bilgisayardan kalkmadan önce bütün hesaplarınızdan çıktığınızdan emin olun</a:t>
            </a:r>
            <a:r>
              <a:rPr lang="tr-TR" altLang="tr-TR" sz="1400" b="1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400" b="1" dirty="0">
                <a:solidFill>
                  <a:srgbClr val="FF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İnternetteki zararlı içeriklerden ailenizi korumak için güvenli internet hizmetini kullanın</a:t>
            </a:r>
            <a:r>
              <a:rPr lang="tr-TR" altLang="tr-TR" sz="1400" b="1" dirty="0" smtClean="0">
                <a:solidFill>
                  <a:srgbClr val="FF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400" b="1" dirty="0" smtClean="0">
                <a:solidFill>
                  <a:srgbClr val="7030A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Paylaştığınız </a:t>
            </a:r>
            <a:r>
              <a:rPr lang="tr-TR" altLang="tr-TR" sz="1400" b="1" dirty="0">
                <a:solidFill>
                  <a:srgbClr val="7030A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bilgilere dikkat </a:t>
            </a:r>
            <a:r>
              <a:rPr lang="tr-TR" altLang="tr-TR" sz="1400" b="1" dirty="0" smtClean="0">
                <a:solidFill>
                  <a:srgbClr val="7030A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edin. Paylaştığınız </a:t>
            </a:r>
            <a:r>
              <a:rPr lang="tr-TR" altLang="tr-TR" sz="1400" b="1" dirty="0">
                <a:solidFill>
                  <a:srgbClr val="7030A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fotoğraf, video ya da benzeri herhangi bir bilgi </a:t>
            </a:r>
            <a:r>
              <a:rPr lang="tr-TR" altLang="tr-TR" sz="1400" b="1" dirty="0" smtClean="0">
                <a:solidFill>
                  <a:srgbClr val="7030A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sizin </a:t>
            </a:r>
            <a:r>
              <a:rPr lang="tr-TR" altLang="tr-TR" sz="1400" b="1" dirty="0">
                <a:solidFill>
                  <a:srgbClr val="7030A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kontrolünden çıkar ve her yere gidebilir</a:t>
            </a:r>
            <a:r>
              <a:rPr lang="tr-TR" altLang="tr-TR" sz="1400" b="1" dirty="0" smtClean="0">
                <a:solidFill>
                  <a:srgbClr val="7030A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. Paylaştığınız </a:t>
            </a:r>
            <a:r>
              <a:rPr lang="tr-TR" altLang="tr-TR" sz="1400" b="1" dirty="0">
                <a:solidFill>
                  <a:srgbClr val="7030A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fotoğraflarda ve videolarda görünen bir cadde veya sokak tabelası, arka planda görünen bir simge, mekan ismi gibi detaylar kötü niyetli kişilerin yaşadığınız yeri belirlemesine </a:t>
            </a:r>
            <a:r>
              <a:rPr lang="tr-TR" altLang="tr-TR" sz="1400" b="1" dirty="0" smtClean="0">
                <a:solidFill>
                  <a:srgbClr val="7030A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sebep olabilir.</a:t>
            </a:r>
            <a:endParaRPr lang="tr-TR" altLang="tr-TR" sz="1400" b="1" dirty="0">
              <a:solidFill>
                <a:srgbClr val="7030A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400" b="1" dirty="0">
                <a:solidFill>
                  <a:srgbClr val="7030A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400" b="1" dirty="0">
                <a:solidFill>
                  <a:srgbClr val="00206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Gizlilik </a:t>
            </a:r>
            <a:r>
              <a:rPr lang="tr-TR" altLang="tr-TR" sz="1400" b="1" dirty="0" smtClean="0">
                <a:solidFill>
                  <a:srgbClr val="00206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ayarlarınızı yapın. Profilinizi </a:t>
            </a:r>
            <a:r>
              <a:rPr lang="tr-TR" altLang="tr-TR" sz="1400" b="1" dirty="0">
                <a:solidFill>
                  <a:srgbClr val="00206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herkese açık hale getirmeyin. </a:t>
            </a:r>
            <a:r>
              <a:rPr lang="tr-TR" altLang="tr-TR" sz="1400" b="1" dirty="0" smtClean="0">
                <a:solidFill>
                  <a:srgbClr val="00206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Profilinizi </a:t>
            </a:r>
            <a:r>
              <a:rPr lang="tr-TR" altLang="tr-TR" sz="1400" b="1" dirty="0">
                <a:solidFill>
                  <a:srgbClr val="00206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kimlerin görüntüleyebileceği ile ilgili gizlilik ayarlarını mutlaka yapın.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>
              <a:solidFill>
                <a:srgbClr val="7030A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>
              <a:solidFill>
                <a:schemeClr val="tx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>
              <a:solidFill>
                <a:schemeClr val="tx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>
              <a:solidFill>
                <a:schemeClr val="tx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>
              <a:solidFill>
                <a:srgbClr val="00B0F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 smtClean="0">
              <a:solidFill>
                <a:srgbClr val="00B0F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 smtClean="0">
              <a:solidFill>
                <a:srgbClr val="7030A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 smtClean="0">
              <a:solidFill>
                <a:srgbClr val="7030A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44360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TEKNOLOJİ BAĞIMLILIĞINDAN KORUNMAK VE GÜVENLİ İNTERNET KULLANIMINI SAĞLAMAK İÇİN</a:t>
            </a:r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1239872" y="987574"/>
            <a:ext cx="7506582" cy="3816424"/>
          </a:xfrm>
          <a:prstGeom prst="rect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7200" lvl="1" indent="0">
              <a:lnSpc>
                <a:spcPct val="150000"/>
              </a:lnSpc>
              <a:spcBef>
                <a:spcPct val="0"/>
              </a:spcBef>
              <a:buFont typeface="Verdana"/>
              <a:buNone/>
            </a:pPr>
            <a:endParaRPr lang="tr-TR" altLang="tr-TR" sz="1000" b="1" dirty="0" smtClean="0">
              <a:solidFill>
                <a:srgbClr val="243F6C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400" b="1" dirty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Sosyal ağlarda </a:t>
            </a:r>
            <a:r>
              <a:rPr lang="tr-TR" altLang="tr-TR" sz="1400" b="1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tanımadığınız </a:t>
            </a:r>
            <a:r>
              <a:rPr lang="tr-TR" altLang="tr-TR" sz="1400" b="1" dirty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kişilere özel </a:t>
            </a:r>
            <a:r>
              <a:rPr lang="tr-TR" altLang="tr-TR" sz="1400" b="1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bilgilerinizi vermeyin.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400" b="1" dirty="0">
                <a:solidFill>
                  <a:srgbClr val="FF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Sosyal ağlarda, günlük hayatta söylemeyeceğiniz sözleri yazmayın ve yapmayacağınız davranışlarda bulunmayın</a:t>
            </a:r>
            <a:r>
              <a:rPr lang="tr-TR" altLang="tr-TR" sz="1400" b="1" dirty="0" smtClean="0">
                <a:solidFill>
                  <a:srgbClr val="FF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400" b="1" dirty="0">
                <a:solidFill>
                  <a:srgbClr val="7030A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Kendinizin ya da ailenizin tehlikede olduğunu </a:t>
            </a:r>
            <a:r>
              <a:rPr lang="tr-TR" altLang="tr-TR" sz="1400" b="1" dirty="0" smtClean="0">
                <a:solidFill>
                  <a:srgbClr val="7030A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hissettiğinizde </a:t>
            </a:r>
            <a:r>
              <a:rPr lang="tr-TR" altLang="tr-TR" sz="1400" b="1" dirty="0">
                <a:solidFill>
                  <a:srgbClr val="7030A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mutlaka harekete geçin. İnternette karşılaşabileceğiniz uygunsuz içerikli, zararlı ve rahatsız edici siteleri ihbar edin.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>
              <a:solidFill>
                <a:srgbClr val="FF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>
              <a:solidFill>
                <a:srgbClr val="FF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>
              <a:solidFill>
                <a:schemeClr val="tx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>
              <a:solidFill>
                <a:srgbClr val="7030A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>
              <a:solidFill>
                <a:schemeClr val="tx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>
              <a:solidFill>
                <a:schemeClr val="tx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>
              <a:solidFill>
                <a:schemeClr val="tx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>
              <a:solidFill>
                <a:srgbClr val="00B0F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 smtClean="0">
              <a:solidFill>
                <a:srgbClr val="00B0F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 smtClean="0">
              <a:solidFill>
                <a:srgbClr val="7030A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 smtClean="0">
              <a:solidFill>
                <a:srgbClr val="7030A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5" name="Picture 2" descr="D:\Users\Hp\Desktop\Teknoloji-bağımlılığı-insanlar-için-tehlike-büyü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102" y="2848718"/>
            <a:ext cx="3168352" cy="1955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5308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1205957" y="267494"/>
            <a:ext cx="69847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002060"/>
                </a:solidFill>
              </a:rPr>
              <a:t>İçinde bulunduğumuz çağ  </a:t>
            </a:r>
            <a:r>
              <a:rPr lang="tr-TR" b="1" dirty="0" smtClean="0">
                <a:solidFill>
                  <a:srgbClr val="FF0000"/>
                </a:solidFill>
              </a:rPr>
              <a:t>«Teknoloji Çağı»</a:t>
            </a:r>
          </a:p>
          <a:p>
            <a:pPr algn="just"/>
            <a:endParaRPr lang="tr-TR" b="1" dirty="0" smtClean="0">
              <a:solidFill>
                <a:srgbClr val="FF0000"/>
              </a:solidFill>
            </a:endParaRPr>
          </a:p>
          <a:p>
            <a:pPr algn="just"/>
            <a:r>
              <a:rPr lang="tr-TR" b="1" dirty="0" smtClean="0"/>
              <a:t>Teknolojide meydana gelen değişim ve gelişmeler doğrudan ya da dolaylı olarak yaşamımızdaki bütün alanları etkilemektedir. </a:t>
            </a:r>
          </a:p>
          <a:p>
            <a:pPr algn="just"/>
            <a:endParaRPr lang="tr-TR" b="1" dirty="0">
              <a:solidFill>
                <a:srgbClr val="FF0000"/>
              </a:solidFill>
            </a:endParaRPr>
          </a:p>
          <a:p>
            <a:pPr algn="just"/>
            <a:r>
              <a:rPr lang="tr-TR" b="1" dirty="0" smtClean="0">
                <a:solidFill>
                  <a:srgbClr val="7030A0"/>
                </a:solidFill>
              </a:rPr>
              <a:t>İnsanoğlu teknolojinin hızına yetişmek için büyük çaba harcaması, beğenilme ve dikkat çekme isteği, </a:t>
            </a:r>
            <a:r>
              <a:rPr lang="tr-TR" b="1" dirty="0">
                <a:solidFill>
                  <a:srgbClr val="7030A0"/>
                </a:solidFill>
              </a:rPr>
              <a:t>her gün değişen </a:t>
            </a:r>
            <a:r>
              <a:rPr lang="tr-TR" b="1" dirty="0" smtClean="0">
                <a:solidFill>
                  <a:srgbClr val="7030A0"/>
                </a:solidFill>
              </a:rPr>
              <a:t>akıllı </a:t>
            </a:r>
            <a:r>
              <a:rPr lang="tr-TR" b="1" dirty="0">
                <a:solidFill>
                  <a:srgbClr val="7030A0"/>
                </a:solidFill>
              </a:rPr>
              <a:t>telefon, tablet gibi araçlarla internet ve sosyal medya kullanımındaki artış</a:t>
            </a:r>
            <a:r>
              <a:rPr lang="tr-TR" b="1" dirty="0">
                <a:solidFill>
                  <a:srgbClr val="002060"/>
                </a:solidFill>
              </a:rPr>
              <a:t> </a:t>
            </a:r>
            <a:r>
              <a:rPr lang="tr-TR" b="1" dirty="0" smtClean="0">
                <a:solidFill>
                  <a:srgbClr val="7030A0"/>
                </a:solidFill>
              </a:rPr>
              <a:t>sonucunda </a:t>
            </a:r>
            <a:r>
              <a:rPr lang="tr-TR" b="1" dirty="0" smtClean="0">
                <a:solidFill>
                  <a:srgbClr val="FF0000"/>
                </a:solidFill>
              </a:rPr>
              <a:t>Teknoloji Bağımlılığı </a:t>
            </a:r>
            <a:r>
              <a:rPr lang="tr-TR" b="1" dirty="0" smtClean="0">
                <a:solidFill>
                  <a:srgbClr val="7030A0"/>
                </a:solidFill>
              </a:rPr>
              <a:t>ortaya çıkmaktadır. </a:t>
            </a:r>
            <a:endParaRPr lang="tr-TR" b="1" dirty="0">
              <a:solidFill>
                <a:srgbClr val="7030A0"/>
              </a:solidFill>
            </a:endParaRPr>
          </a:p>
        </p:txBody>
      </p:sp>
      <p:pic>
        <p:nvPicPr>
          <p:cNvPr id="2051" name="Picture 3" descr="D:\Users\Hp\Desktop\teknoloji-bagimliligi-nedir-nasil-bas-edilir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603" y="2931790"/>
            <a:ext cx="3207494" cy="2137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03104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DÜNYA GENELİNDE İNTERNET, SOSYAL MEDYA VE MOBİL KULLANIMI</a:t>
            </a:r>
            <a:endParaRPr lang="tr-T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1331640" y="771550"/>
            <a:ext cx="75608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000" b="1" dirty="0">
                <a:cs typeface="Times New Roman" panose="02020603050405020304" pitchFamily="18" charset="0"/>
              </a:rPr>
              <a:t>4.54 milyar internet kullanıcısı, dünya nüfusunun %</a:t>
            </a:r>
            <a:r>
              <a:rPr lang="tr-TR" sz="2000" b="1" dirty="0" smtClean="0">
                <a:cs typeface="Times New Roman" panose="02020603050405020304" pitchFamily="18" charset="0"/>
              </a:rPr>
              <a:t>59’unu</a:t>
            </a:r>
          </a:p>
          <a:p>
            <a:pPr>
              <a:buClr>
                <a:srgbClr val="C00000"/>
              </a:buClr>
            </a:pPr>
            <a:endParaRPr lang="tr-TR" sz="2000" b="1" dirty="0"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000" b="1" dirty="0">
                <a:cs typeface="Times New Roman" panose="02020603050405020304" pitchFamily="18" charset="0"/>
              </a:rPr>
              <a:t>3.80 milyar sosyal medya kullanıcısı, dünya nüfusunun %</a:t>
            </a:r>
            <a:r>
              <a:rPr lang="tr-TR" sz="2000" b="1" dirty="0" smtClean="0">
                <a:cs typeface="Times New Roman" panose="02020603050405020304" pitchFamily="18" charset="0"/>
              </a:rPr>
              <a:t>49’unu</a:t>
            </a:r>
          </a:p>
          <a:p>
            <a:pPr>
              <a:buClr>
                <a:srgbClr val="C00000"/>
              </a:buClr>
            </a:pPr>
            <a:endParaRPr lang="tr-TR" sz="2000" b="1" dirty="0"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000" b="1" dirty="0">
                <a:cs typeface="Times New Roman" panose="02020603050405020304" pitchFamily="18" charset="0"/>
              </a:rPr>
              <a:t>5.19 milyar mobil kullanıcısı, dünya nüfusunun %67’sini oluşturmaktadır.</a:t>
            </a:r>
            <a:endParaRPr lang="tr-TR" sz="2400" dirty="0">
              <a:cs typeface="Times New Roman" panose="02020603050405020304" pitchFamily="18" charset="0"/>
            </a:endParaRPr>
          </a:p>
        </p:txBody>
      </p:sp>
      <p:pic>
        <p:nvPicPr>
          <p:cNvPr id="3074" name="Picture 2" descr="D:\Users\Hp\Desktop\2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328" y="2715766"/>
            <a:ext cx="3723603" cy="225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65440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6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6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6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37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6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6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6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4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6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6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6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TÜRKİYE’DE İNTERNET, SOSYAL MEDYA VE MOBİL KULLANIMI</a:t>
            </a:r>
            <a:endParaRPr lang="tr-T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1331640" y="771550"/>
            <a:ext cx="75608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000" b="1" dirty="0">
                <a:cs typeface="Times New Roman" panose="02020603050405020304" pitchFamily="18" charset="0"/>
              </a:rPr>
              <a:t>62 milyon internet kullanıcısı, Türkiye nüfusunun %</a:t>
            </a:r>
            <a:r>
              <a:rPr lang="tr-TR" sz="2000" b="1" dirty="0" smtClean="0">
                <a:cs typeface="Times New Roman" panose="02020603050405020304" pitchFamily="18" charset="0"/>
              </a:rPr>
              <a:t>74’ünü</a:t>
            </a:r>
          </a:p>
          <a:p>
            <a:pPr>
              <a:buClr>
                <a:srgbClr val="C00000"/>
              </a:buClr>
            </a:pPr>
            <a:endParaRPr lang="tr-TR" sz="2000" b="1" dirty="0"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000" b="1" dirty="0">
                <a:cs typeface="Times New Roman" panose="02020603050405020304" pitchFamily="18" charset="0"/>
              </a:rPr>
              <a:t>54 milyon sosyal medya kullanıcısı, Türkiye nüfusunun %</a:t>
            </a:r>
            <a:r>
              <a:rPr lang="tr-TR" sz="2000" b="1" dirty="0" smtClean="0">
                <a:cs typeface="Times New Roman" panose="02020603050405020304" pitchFamily="18" charset="0"/>
              </a:rPr>
              <a:t>64’ünü</a:t>
            </a:r>
          </a:p>
          <a:p>
            <a:pPr>
              <a:buClr>
                <a:srgbClr val="C00000"/>
              </a:buClr>
            </a:pPr>
            <a:endParaRPr lang="tr-TR" sz="2000" b="1" dirty="0"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000" b="1" dirty="0">
                <a:cs typeface="Times New Roman" panose="02020603050405020304" pitchFamily="18" charset="0"/>
              </a:rPr>
              <a:t>77 milyon mobil kullanıcısı, Türkiye nüfusunun %92’sini oluşturmaktadır.</a:t>
            </a:r>
            <a:endParaRPr lang="tr-TR" sz="2400" dirty="0">
              <a:cs typeface="Times New Roman" panose="02020603050405020304" pitchFamily="18" charset="0"/>
            </a:endParaRPr>
          </a:p>
        </p:txBody>
      </p:sp>
      <p:pic>
        <p:nvPicPr>
          <p:cNvPr id="4" name="Picture 2" descr="D:\Users\Hp\Desktop\2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328" y="2715766"/>
            <a:ext cx="3723603" cy="225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76392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6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6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6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37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6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6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6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4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6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6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6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9641" y="196029"/>
            <a:ext cx="914400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İNTERNETİ EN ÇOK HANGİ AMAÇLARLA KULLANIYORUZ?</a:t>
            </a:r>
            <a:endParaRPr lang="tr-T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1331640" y="771550"/>
            <a:ext cx="75608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000" b="1" dirty="0">
                <a:cs typeface="Times New Roman" panose="02020603050405020304" pitchFamily="18" charset="0"/>
              </a:rPr>
              <a:t>Araştırma yapmak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000" b="1" dirty="0">
                <a:solidFill>
                  <a:srgbClr val="7030A0"/>
                </a:solidFill>
                <a:cs typeface="Times New Roman" panose="02020603050405020304" pitchFamily="18" charset="0"/>
              </a:rPr>
              <a:t>Sohbet etmek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000" b="1" dirty="0">
                <a:solidFill>
                  <a:srgbClr val="FF0000"/>
                </a:solidFill>
                <a:cs typeface="Times New Roman" panose="02020603050405020304" pitchFamily="18" charset="0"/>
              </a:rPr>
              <a:t>Sosyal paylaşım </a:t>
            </a:r>
            <a:r>
              <a:rPr lang="tr-TR" sz="2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sitelerinde paylaşım </a:t>
            </a:r>
            <a:r>
              <a:rPr lang="tr-TR" sz="2000" b="1" dirty="0">
                <a:solidFill>
                  <a:srgbClr val="FF0000"/>
                </a:solidFill>
                <a:cs typeface="Times New Roman" panose="02020603050405020304" pitchFamily="18" charset="0"/>
              </a:rPr>
              <a:t>yapmak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000" b="1" dirty="0">
                <a:solidFill>
                  <a:srgbClr val="00B050"/>
                </a:solidFill>
                <a:cs typeface="Times New Roman" panose="02020603050405020304" pitchFamily="18" charset="0"/>
              </a:rPr>
              <a:t>İnternet bankacılığını kullanmak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000" b="1" dirty="0">
                <a:solidFill>
                  <a:srgbClr val="00B0F0"/>
                </a:solidFill>
                <a:cs typeface="Times New Roman" panose="02020603050405020304" pitchFamily="18" charset="0"/>
              </a:rPr>
              <a:t>E-posta almak/göndermek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000" b="1" dirty="0">
                <a:cs typeface="Times New Roman" panose="02020603050405020304" pitchFamily="18" charset="0"/>
              </a:rPr>
              <a:t>Oyun oynamak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000" b="1" dirty="0">
                <a:solidFill>
                  <a:srgbClr val="7030A0"/>
                </a:solidFill>
                <a:cs typeface="Times New Roman" panose="02020603050405020304" pitchFamily="18" charset="0"/>
              </a:rPr>
              <a:t>Film izlemek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000" b="1" dirty="0">
                <a:solidFill>
                  <a:srgbClr val="FF0000"/>
                </a:solidFill>
                <a:cs typeface="Times New Roman" panose="02020603050405020304" pitchFamily="18" charset="0"/>
              </a:rPr>
              <a:t>Müzik dinlemek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000" b="1" dirty="0">
                <a:solidFill>
                  <a:srgbClr val="00B0F0"/>
                </a:solidFill>
                <a:cs typeface="Times New Roman" panose="02020603050405020304" pitchFamily="18" charset="0"/>
              </a:rPr>
              <a:t>Alışveriş yapmak</a:t>
            </a:r>
          </a:p>
        </p:txBody>
      </p:sp>
      <p:pic>
        <p:nvPicPr>
          <p:cNvPr id="4098" name="Picture 2" descr="D:\Users\Hp\Desktop\Technology-300x21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5609" y="1995686"/>
            <a:ext cx="285750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76484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6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6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6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37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6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6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6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4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6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6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6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11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6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6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6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48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6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6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36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85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6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6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36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22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36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6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36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9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36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6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36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960"/>
                            </p:stCondLst>
                            <p:childTnLst>
                              <p:par>
                                <p:cTn id="57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36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6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36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İNTERNET VE SOSYAL MEDYANIN RİSKLERİ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1043608" y="987574"/>
            <a:ext cx="32403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Bağımlılık</a:t>
            </a:r>
            <a:endParaRPr lang="tr-TR" sz="24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Eksik ve Yanlış Bilgi</a:t>
            </a:r>
            <a:endParaRPr lang="tr-TR" sz="24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Şiddet-Nefret</a:t>
            </a:r>
            <a:endParaRPr lang="tr-TR" sz="24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Siber Zorbalık</a:t>
            </a:r>
            <a:endParaRPr lang="tr-TR" sz="24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Cinsel İstismar</a:t>
            </a:r>
            <a:endParaRPr lang="tr-TR" sz="24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Kimlik Hırsızlığı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Dolandırıcılık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Yabancılarla İletişim</a:t>
            </a:r>
            <a:endParaRPr lang="tr-TR" sz="24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pic>
        <p:nvPicPr>
          <p:cNvPr id="4099" name="Picture 3" descr="D:\Users\Hp\Desktop\unnam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881063"/>
            <a:ext cx="4876800" cy="362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22738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6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6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6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37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6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6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6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4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6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6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6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11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6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6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6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48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6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6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36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85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6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6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36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22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36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6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36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9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36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6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36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İNTERNET BAĞIMLILIĞININ BELİRTİLERİ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1331640" y="771550"/>
            <a:ext cx="75608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Zihnin sürekli olarak internet ve sosyal medyada olup bitene takılması</a:t>
            </a:r>
            <a:endParaRPr lang="tr-TR" sz="2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000" b="1" dirty="0" smtClean="0">
                <a:cs typeface="Times New Roman" panose="02020603050405020304" pitchFamily="18" charset="0"/>
              </a:rPr>
              <a:t>İnternette kalma ve sosyal medya kullanımı süresinin artması</a:t>
            </a:r>
            <a:endParaRPr lang="tr-TR" sz="2000" b="1" dirty="0"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0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İnternet ve sosyal medya kullanım süresini azaltmaya yönelik başarısız girişimlerin olması </a:t>
            </a:r>
            <a:endParaRPr lang="tr-TR" sz="20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000" b="1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Aşırı internet ve sosyal medya kullanımına bağlı olarak aile, okul, iş ve arkadaş çevresiyle olan iletişimde sorunlar yaşanması</a:t>
            </a:r>
            <a:endParaRPr lang="tr-TR" sz="2000" b="1" dirty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000" b="1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İnternet ve sosyal medya kullanımının kısıtlanmasıyla huzursuzluk, sinirlilik, moral bozukluğu ve dikkat eksikliği oluşması</a:t>
            </a:r>
            <a:endParaRPr lang="tr-TR" sz="2000" b="1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</a:pPr>
            <a:endParaRPr lang="tr-TR" sz="24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6624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6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6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6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37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6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6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6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4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6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6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6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11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6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6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6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48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6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6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36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15330" y="123478"/>
            <a:ext cx="914400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İNTERNET VE SOSYAL MEDYADAKİ BİLGİLERİN DOĞRULUĞU</a:t>
            </a:r>
            <a:endParaRPr lang="tr-T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2" name="Grup 9"/>
          <p:cNvGrpSpPr/>
          <p:nvPr/>
        </p:nvGrpSpPr>
        <p:grpSpPr>
          <a:xfrm>
            <a:off x="500586" y="730619"/>
            <a:ext cx="7667231" cy="4296125"/>
            <a:chOff x="145128" y="723897"/>
            <a:chExt cx="7378445" cy="6116453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1538345" y="3683252"/>
              <a:ext cx="4593514" cy="315709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C00000"/>
              </a:solidFill>
            </a:ln>
            <a:effectLst>
              <a:outerShdw blurRad="63500" dist="266700" dir="3120000" algn="tl" rotWithShape="0">
                <a:prstClr val="black">
                  <a:alpha val="41000"/>
                </a:prstClr>
              </a:outerShdw>
            </a:effectLst>
            <a:scene3d>
              <a:camera prst="perspectiveRelaxed">
                <a:rot lat="19173588" lon="0" rev="0"/>
              </a:camera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4820" tIns="659433" rIns="604820" bIns="659433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4000" b="1" kern="1200" dirty="0" smtClean="0">
                  <a:solidFill>
                    <a:srgbClr val="FF0000"/>
                  </a:solidFill>
                </a:rPr>
                <a:t/>
              </a:r>
              <a:br>
                <a:rPr lang="tr-TR" sz="4000" b="1" kern="1200" dirty="0" smtClean="0">
                  <a:solidFill>
                    <a:srgbClr val="FF0000"/>
                  </a:solidFill>
                </a:rPr>
              </a:br>
              <a:r>
                <a:rPr lang="tr-TR" sz="3600" b="1" kern="1200" dirty="0" smtClean="0">
                  <a:solidFill>
                    <a:srgbClr val="FF0000"/>
                  </a:solidFill>
                </a:rPr>
                <a:t>İnternetteki her bilgi doğru olmayabilir!</a:t>
              </a:r>
              <a:endParaRPr lang="tr-TR" sz="3600" b="1" kern="1200" dirty="0">
                <a:solidFill>
                  <a:srgbClr val="FF0000"/>
                </a:solidFill>
              </a:endParaRPr>
            </a:p>
          </p:txBody>
        </p:sp>
        <p:sp>
          <p:nvSpPr>
            <p:cNvPr id="17" name="Serbest Form 16"/>
            <p:cNvSpPr/>
            <p:nvPr/>
          </p:nvSpPr>
          <p:spPr>
            <a:xfrm rot="2924082">
              <a:off x="1728869" y="3495478"/>
              <a:ext cx="648000" cy="540000"/>
            </a:xfrm>
            <a:custGeom>
              <a:avLst/>
              <a:gdLst>
                <a:gd name="connsiteX0" fmla="*/ 0 w 726813"/>
                <a:gd name="connsiteY0" fmla="*/ 129600 h 647999"/>
                <a:gd name="connsiteX1" fmla="*/ 402814 w 726813"/>
                <a:gd name="connsiteY1" fmla="*/ 129600 h 647999"/>
                <a:gd name="connsiteX2" fmla="*/ 402814 w 726813"/>
                <a:gd name="connsiteY2" fmla="*/ 0 h 647999"/>
                <a:gd name="connsiteX3" fmla="*/ 726813 w 726813"/>
                <a:gd name="connsiteY3" fmla="*/ 324000 h 647999"/>
                <a:gd name="connsiteX4" fmla="*/ 402814 w 726813"/>
                <a:gd name="connsiteY4" fmla="*/ 647999 h 647999"/>
                <a:gd name="connsiteX5" fmla="*/ 402814 w 726813"/>
                <a:gd name="connsiteY5" fmla="*/ 518399 h 647999"/>
                <a:gd name="connsiteX6" fmla="*/ 0 w 726813"/>
                <a:gd name="connsiteY6" fmla="*/ 518399 h 647999"/>
                <a:gd name="connsiteX7" fmla="*/ 0 w 726813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6813" h="647999">
                  <a:moveTo>
                    <a:pt x="726813" y="518399"/>
                  </a:moveTo>
                  <a:lnTo>
                    <a:pt x="323999" y="518399"/>
                  </a:lnTo>
                  <a:lnTo>
                    <a:pt x="323999" y="647999"/>
                  </a:lnTo>
                  <a:lnTo>
                    <a:pt x="0" y="323999"/>
                  </a:lnTo>
                  <a:lnTo>
                    <a:pt x="323999" y="0"/>
                  </a:lnTo>
                  <a:lnTo>
                    <a:pt x="323999" y="129600"/>
                  </a:lnTo>
                  <a:lnTo>
                    <a:pt x="726813" y="129600"/>
                  </a:lnTo>
                  <a:lnTo>
                    <a:pt x="726813" y="518399"/>
                  </a:lnTo>
                  <a:close/>
                </a:path>
              </a:pathLst>
            </a:custGeom>
            <a:solidFill>
              <a:srgbClr val="C00000"/>
            </a:solidFill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4400" tIns="129600" rIns="0" bIns="129599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18" name="Yuvarlatılmış Dikdörtgen 17"/>
            <p:cNvSpPr/>
            <p:nvPr/>
          </p:nvSpPr>
          <p:spPr>
            <a:xfrm>
              <a:off x="145128" y="1339968"/>
              <a:ext cx="2052000" cy="1979999"/>
            </a:xfrm>
            <a:prstGeom prst="roundRect">
              <a:avLst/>
            </a:prstGeom>
            <a:solidFill>
              <a:srgbClr val="C00000"/>
            </a:solidFill>
            <a:effectLst>
              <a:outerShdw blurRad="50800" dir="5400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1" kern="1200" dirty="0" smtClean="0"/>
                <a:t>Kaynak güvenilir mi?</a:t>
              </a:r>
              <a:endParaRPr lang="tr-TR" sz="2000" b="1" kern="1200" dirty="0"/>
            </a:p>
          </p:txBody>
        </p:sp>
        <p:sp>
          <p:nvSpPr>
            <p:cNvPr id="19" name="Serbest Form 18"/>
            <p:cNvSpPr/>
            <p:nvPr/>
          </p:nvSpPr>
          <p:spPr>
            <a:xfrm rot="16978829" flipH="1">
              <a:off x="4133769" y="2916032"/>
              <a:ext cx="648000" cy="540000"/>
            </a:xfrm>
            <a:custGeom>
              <a:avLst/>
              <a:gdLst>
                <a:gd name="connsiteX0" fmla="*/ 0 w 506429"/>
                <a:gd name="connsiteY0" fmla="*/ 129600 h 647999"/>
                <a:gd name="connsiteX1" fmla="*/ 253215 w 506429"/>
                <a:gd name="connsiteY1" fmla="*/ 129600 h 647999"/>
                <a:gd name="connsiteX2" fmla="*/ 253215 w 506429"/>
                <a:gd name="connsiteY2" fmla="*/ 0 h 647999"/>
                <a:gd name="connsiteX3" fmla="*/ 506429 w 506429"/>
                <a:gd name="connsiteY3" fmla="*/ 324000 h 647999"/>
                <a:gd name="connsiteX4" fmla="*/ 253215 w 506429"/>
                <a:gd name="connsiteY4" fmla="*/ 647999 h 647999"/>
                <a:gd name="connsiteX5" fmla="*/ 253215 w 506429"/>
                <a:gd name="connsiteY5" fmla="*/ 518399 h 647999"/>
                <a:gd name="connsiteX6" fmla="*/ 0 w 506429"/>
                <a:gd name="connsiteY6" fmla="*/ 518399 h 647999"/>
                <a:gd name="connsiteX7" fmla="*/ 0 w 506429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6429" h="647999">
                  <a:moveTo>
                    <a:pt x="506429" y="129600"/>
                  </a:moveTo>
                  <a:lnTo>
                    <a:pt x="253214" y="129600"/>
                  </a:lnTo>
                  <a:lnTo>
                    <a:pt x="253214" y="0"/>
                  </a:lnTo>
                  <a:lnTo>
                    <a:pt x="0" y="324000"/>
                  </a:lnTo>
                  <a:lnTo>
                    <a:pt x="253214" y="647999"/>
                  </a:lnTo>
                  <a:lnTo>
                    <a:pt x="253214" y="518399"/>
                  </a:lnTo>
                  <a:lnTo>
                    <a:pt x="506429" y="518399"/>
                  </a:lnTo>
                  <a:lnTo>
                    <a:pt x="506429" y="129600"/>
                  </a:lnTo>
                  <a:close/>
                </a:path>
              </a:pathLst>
            </a:custGeom>
            <a:solidFill>
              <a:srgbClr val="00960E"/>
            </a:solidFill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3465231"/>
                <a:satOff val="-15989"/>
                <a:lumOff val="58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" tIns="129600" rIns="151928" bIns="1296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20" name="Serbest Form 19"/>
            <p:cNvSpPr/>
            <p:nvPr/>
          </p:nvSpPr>
          <p:spPr>
            <a:xfrm rot="4542560" flipH="1">
              <a:off x="2767929" y="2940806"/>
              <a:ext cx="648000" cy="540000"/>
            </a:xfrm>
            <a:custGeom>
              <a:avLst/>
              <a:gdLst>
                <a:gd name="connsiteX0" fmla="*/ 0 w 624858"/>
                <a:gd name="connsiteY0" fmla="*/ 129600 h 647999"/>
                <a:gd name="connsiteX1" fmla="*/ 312429 w 624858"/>
                <a:gd name="connsiteY1" fmla="*/ 129600 h 647999"/>
                <a:gd name="connsiteX2" fmla="*/ 312429 w 624858"/>
                <a:gd name="connsiteY2" fmla="*/ 0 h 647999"/>
                <a:gd name="connsiteX3" fmla="*/ 624858 w 624858"/>
                <a:gd name="connsiteY3" fmla="*/ 324000 h 647999"/>
                <a:gd name="connsiteX4" fmla="*/ 312429 w 624858"/>
                <a:gd name="connsiteY4" fmla="*/ 647999 h 647999"/>
                <a:gd name="connsiteX5" fmla="*/ 312429 w 624858"/>
                <a:gd name="connsiteY5" fmla="*/ 518399 h 647999"/>
                <a:gd name="connsiteX6" fmla="*/ 0 w 624858"/>
                <a:gd name="connsiteY6" fmla="*/ 518399 h 647999"/>
                <a:gd name="connsiteX7" fmla="*/ 0 w 624858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4858" h="647999">
                  <a:moveTo>
                    <a:pt x="0" y="129600"/>
                  </a:moveTo>
                  <a:lnTo>
                    <a:pt x="312429" y="129600"/>
                  </a:lnTo>
                  <a:lnTo>
                    <a:pt x="312429" y="0"/>
                  </a:lnTo>
                  <a:lnTo>
                    <a:pt x="624858" y="324000"/>
                  </a:lnTo>
                  <a:lnTo>
                    <a:pt x="312429" y="647999"/>
                  </a:lnTo>
                  <a:lnTo>
                    <a:pt x="312429" y="518399"/>
                  </a:lnTo>
                  <a:lnTo>
                    <a:pt x="0" y="518399"/>
                  </a:lnTo>
                  <a:lnTo>
                    <a:pt x="0" y="129600"/>
                  </a:lnTo>
                  <a:close/>
                </a:path>
              </a:pathLst>
            </a:custGeom>
            <a:solidFill>
              <a:srgbClr val="00C085"/>
            </a:solidFill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6930461"/>
                <a:satOff val="-31979"/>
                <a:lumOff val="1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7457" tIns="129599" rIns="-1" bIns="1296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21" name="Yuvarlatılmış Dikdörtgen 20"/>
            <p:cNvSpPr/>
            <p:nvPr/>
          </p:nvSpPr>
          <p:spPr>
            <a:xfrm>
              <a:off x="1883444" y="728682"/>
              <a:ext cx="2052000" cy="1979999"/>
            </a:xfrm>
            <a:prstGeom prst="roundRect">
              <a:avLst/>
            </a:prstGeom>
            <a:solidFill>
              <a:srgbClr val="00C085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6930461"/>
                <a:satOff val="-31979"/>
                <a:lumOff val="1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1" kern="1200" dirty="0" smtClean="0"/>
                <a:t>İletişim bilgisi var mı?</a:t>
              </a:r>
              <a:endParaRPr lang="tr-TR" sz="2000" b="1" kern="1200" dirty="0"/>
            </a:p>
          </p:txBody>
        </p:sp>
        <p:sp>
          <p:nvSpPr>
            <p:cNvPr id="22" name="Yuvarlatılmış Dikdörtgen 21"/>
            <p:cNvSpPr/>
            <p:nvPr/>
          </p:nvSpPr>
          <p:spPr>
            <a:xfrm>
              <a:off x="3677602" y="723897"/>
              <a:ext cx="2052000" cy="1979999"/>
            </a:xfrm>
            <a:prstGeom prst="roundRect">
              <a:avLst/>
            </a:prstGeom>
            <a:solidFill>
              <a:srgbClr val="00960E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3465231"/>
                <a:satOff val="-15989"/>
                <a:lumOff val="58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1" kern="1200" dirty="0" smtClean="0"/>
                <a:t>Sayfa içeriği güncel mi?</a:t>
              </a:r>
              <a:endParaRPr lang="tr-TR" sz="2000" b="1" kern="1200" dirty="0"/>
            </a:p>
          </p:txBody>
        </p:sp>
        <p:sp>
          <p:nvSpPr>
            <p:cNvPr id="23" name="Serbest Form 22"/>
            <p:cNvSpPr/>
            <p:nvPr/>
          </p:nvSpPr>
          <p:spPr>
            <a:xfrm rot="18707758">
              <a:off x="5266789" y="3473689"/>
              <a:ext cx="648000" cy="540000"/>
            </a:xfrm>
            <a:custGeom>
              <a:avLst/>
              <a:gdLst>
                <a:gd name="connsiteX0" fmla="*/ 0 w 582304"/>
                <a:gd name="connsiteY0" fmla="*/ 129600 h 647999"/>
                <a:gd name="connsiteX1" fmla="*/ 291152 w 582304"/>
                <a:gd name="connsiteY1" fmla="*/ 129600 h 647999"/>
                <a:gd name="connsiteX2" fmla="*/ 291152 w 582304"/>
                <a:gd name="connsiteY2" fmla="*/ 0 h 647999"/>
                <a:gd name="connsiteX3" fmla="*/ 582304 w 582304"/>
                <a:gd name="connsiteY3" fmla="*/ 324000 h 647999"/>
                <a:gd name="connsiteX4" fmla="*/ 291152 w 582304"/>
                <a:gd name="connsiteY4" fmla="*/ 647999 h 647999"/>
                <a:gd name="connsiteX5" fmla="*/ 291152 w 582304"/>
                <a:gd name="connsiteY5" fmla="*/ 518399 h 647999"/>
                <a:gd name="connsiteX6" fmla="*/ 0 w 582304"/>
                <a:gd name="connsiteY6" fmla="*/ 518399 h 647999"/>
                <a:gd name="connsiteX7" fmla="*/ 0 w 582304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2304" h="647999">
                  <a:moveTo>
                    <a:pt x="0" y="129600"/>
                  </a:moveTo>
                  <a:lnTo>
                    <a:pt x="291152" y="129600"/>
                  </a:lnTo>
                  <a:lnTo>
                    <a:pt x="291152" y="0"/>
                  </a:lnTo>
                  <a:lnTo>
                    <a:pt x="582304" y="324000"/>
                  </a:lnTo>
                  <a:lnTo>
                    <a:pt x="291152" y="647999"/>
                  </a:lnTo>
                  <a:lnTo>
                    <a:pt x="291152" y="518399"/>
                  </a:lnTo>
                  <a:lnTo>
                    <a:pt x="0" y="518399"/>
                  </a:lnTo>
                  <a:lnTo>
                    <a:pt x="0" y="12960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2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129599" rIns="174691" bIns="1296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24" name="Yuvarlatılmış Dikdörtgen 23"/>
            <p:cNvSpPr/>
            <p:nvPr/>
          </p:nvSpPr>
          <p:spPr>
            <a:xfrm>
              <a:off x="5471573" y="1336046"/>
              <a:ext cx="2052000" cy="1979999"/>
            </a:xfrm>
            <a:prstGeom prst="roundRect">
              <a:avLst/>
            </a:pr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2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1" kern="1200" dirty="0" smtClean="0"/>
                <a:t>Bilgileri en az 3 güvenilir kaynaktan kontrol et.</a:t>
              </a:r>
              <a:endParaRPr lang="tr-TR" sz="20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422429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15330" y="123478"/>
            <a:ext cx="914400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İNTERNET VE SOSYAL MEDYADAKİ BİLGİLERİN DOĞRULUĞU</a:t>
            </a:r>
            <a:endParaRPr lang="tr-T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2" name="Grup 9"/>
          <p:cNvGrpSpPr/>
          <p:nvPr/>
        </p:nvGrpSpPr>
        <p:grpSpPr>
          <a:xfrm>
            <a:off x="500586" y="730619"/>
            <a:ext cx="7667231" cy="4296125"/>
            <a:chOff x="145128" y="723897"/>
            <a:chExt cx="7378445" cy="6116453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1538345" y="3683252"/>
              <a:ext cx="4593514" cy="315709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C00000"/>
              </a:solidFill>
            </a:ln>
            <a:effectLst>
              <a:outerShdw blurRad="63500" dist="266700" dir="3120000" algn="tl" rotWithShape="0">
                <a:prstClr val="black">
                  <a:alpha val="41000"/>
                </a:prstClr>
              </a:outerShdw>
            </a:effectLst>
            <a:scene3d>
              <a:camera prst="perspectiveRelaxed">
                <a:rot lat="19173588" lon="0" rev="0"/>
              </a:camera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4820" tIns="659433" rIns="604820" bIns="659433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4000" b="1" kern="1200" dirty="0" smtClean="0">
                  <a:solidFill>
                    <a:srgbClr val="FF0000"/>
                  </a:solidFill>
                </a:rPr>
                <a:t/>
              </a:r>
              <a:br>
                <a:rPr lang="tr-TR" sz="4000" b="1" kern="1200" dirty="0" smtClean="0">
                  <a:solidFill>
                    <a:srgbClr val="FF0000"/>
                  </a:solidFill>
                </a:rPr>
              </a:br>
              <a:r>
                <a:rPr lang="tr-TR" sz="6600" b="1" kern="1200" dirty="0" smtClean="0">
                  <a:solidFill>
                    <a:srgbClr val="FF0000"/>
                  </a:solidFill>
                </a:rPr>
                <a:t>DİKKAT!</a:t>
              </a:r>
              <a:endParaRPr lang="tr-TR" sz="6600" b="1" kern="1200" dirty="0">
                <a:solidFill>
                  <a:srgbClr val="FF0000"/>
                </a:solidFill>
              </a:endParaRPr>
            </a:p>
          </p:txBody>
        </p:sp>
        <p:sp>
          <p:nvSpPr>
            <p:cNvPr id="17" name="Serbest Form 16"/>
            <p:cNvSpPr/>
            <p:nvPr/>
          </p:nvSpPr>
          <p:spPr>
            <a:xfrm rot="2924082">
              <a:off x="1728869" y="3495478"/>
              <a:ext cx="648000" cy="540000"/>
            </a:xfrm>
            <a:custGeom>
              <a:avLst/>
              <a:gdLst>
                <a:gd name="connsiteX0" fmla="*/ 0 w 726813"/>
                <a:gd name="connsiteY0" fmla="*/ 129600 h 647999"/>
                <a:gd name="connsiteX1" fmla="*/ 402814 w 726813"/>
                <a:gd name="connsiteY1" fmla="*/ 129600 h 647999"/>
                <a:gd name="connsiteX2" fmla="*/ 402814 w 726813"/>
                <a:gd name="connsiteY2" fmla="*/ 0 h 647999"/>
                <a:gd name="connsiteX3" fmla="*/ 726813 w 726813"/>
                <a:gd name="connsiteY3" fmla="*/ 324000 h 647999"/>
                <a:gd name="connsiteX4" fmla="*/ 402814 w 726813"/>
                <a:gd name="connsiteY4" fmla="*/ 647999 h 647999"/>
                <a:gd name="connsiteX5" fmla="*/ 402814 w 726813"/>
                <a:gd name="connsiteY5" fmla="*/ 518399 h 647999"/>
                <a:gd name="connsiteX6" fmla="*/ 0 w 726813"/>
                <a:gd name="connsiteY6" fmla="*/ 518399 h 647999"/>
                <a:gd name="connsiteX7" fmla="*/ 0 w 726813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6813" h="647999">
                  <a:moveTo>
                    <a:pt x="726813" y="518399"/>
                  </a:moveTo>
                  <a:lnTo>
                    <a:pt x="323999" y="518399"/>
                  </a:lnTo>
                  <a:lnTo>
                    <a:pt x="323999" y="647999"/>
                  </a:lnTo>
                  <a:lnTo>
                    <a:pt x="0" y="323999"/>
                  </a:lnTo>
                  <a:lnTo>
                    <a:pt x="323999" y="0"/>
                  </a:lnTo>
                  <a:lnTo>
                    <a:pt x="323999" y="129600"/>
                  </a:lnTo>
                  <a:lnTo>
                    <a:pt x="726813" y="129600"/>
                  </a:lnTo>
                  <a:lnTo>
                    <a:pt x="726813" y="518399"/>
                  </a:lnTo>
                  <a:close/>
                </a:path>
              </a:pathLst>
            </a:custGeom>
            <a:solidFill>
              <a:srgbClr val="C00000"/>
            </a:solidFill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4400" tIns="129600" rIns="0" bIns="129599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18" name="Yuvarlatılmış Dikdörtgen 17"/>
            <p:cNvSpPr/>
            <p:nvPr/>
          </p:nvSpPr>
          <p:spPr>
            <a:xfrm>
              <a:off x="145128" y="1339968"/>
              <a:ext cx="2052000" cy="1979999"/>
            </a:xfrm>
            <a:prstGeom prst="roundRect">
              <a:avLst/>
            </a:prstGeom>
            <a:solidFill>
              <a:srgbClr val="C00000"/>
            </a:solidFill>
            <a:effectLst>
              <a:outerShdw blurRad="50800" dir="5400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1" dirty="0" smtClean="0"/>
                <a:t>Yasadışı Bahis Sitelerine Üye Olmayın</a:t>
              </a:r>
              <a:endParaRPr lang="tr-TR" sz="2000" b="1" kern="1200" dirty="0"/>
            </a:p>
          </p:txBody>
        </p:sp>
        <p:sp>
          <p:nvSpPr>
            <p:cNvPr id="19" name="Serbest Form 18"/>
            <p:cNvSpPr/>
            <p:nvPr/>
          </p:nvSpPr>
          <p:spPr>
            <a:xfrm rot="16978829" flipH="1">
              <a:off x="4133769" y="2916032"/>
              <a:ext cx="648000" cy="540000"/>
            </a:xfrm>
            <a:custGeom>
              <a:avLst/>
              <a:gdLst>
                <a:gd name="connsiteX0" fmla="*/ 0 w 506429"/>
                <a:gd name="connsiteY0" fmla="*/ 129600 h 647999"/>
                <a:gd name="connsiteX1" fmla="*/ 253215 w 506429"/>
                <a:gd name="connsiteY1" fmla="*/ 129600 h 647999"/>
                <a:gd name="connsiteX2" fmla="*/ 253215 w 506429"/>
                <a:gd name="connsiteY2" fmla="*/ 0 h 647999"/>
                <a:gd name="connsiteX3" fmla="*/ 506429 w 506429"/>
                <a:gd name="connsiteY3" fmla="*/ 324000 h 647999"/>
                <a:gd name="connsiteX4" fmla="*/ 253215 w 506429"/>
                <a:gd name="connsiteY4" fmla="*/ 647999 h 647999"/>
                <a:gd name="connsiteX5" fmla="*/ 253215 w 506429"/>
                <a:gd name="connsiteY5" fmla="*/ 518399 h 647999"/>
                <a:gd name="connsiteX6" fmla="*/ 0 w 506429"/>
                <a:gd name="connsiteY6" fmla="*/ 518399 h 647999"/>
                <a:gd name="connsiteX7" fmla="*/ 0 w 506429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6429" h="647999">
                  <a:moveTo>
                    <a:pt x="506429" y="129600"/>
                  </a:moveTo>
                  <a:lnTo>
                    <a:pt x="253214" y="129600"/>
                  </a:lnTo>
                  <a:lnTo>
                    <a:pt x="253214" y="0"/>
                  </a:lnTo>
                  <a:lnTo>
                    <a:pt x="0" y="324000"/>
                  </a:lnTo>
                  <a:lnTo>
                    <a:pt x="253214" y="647999"/>
                  </a:lnTo>
                  <a:lnTo>
                    <a:pt x="253214" y="518399"/>
                  </a:lnTo>
                  <a:lnTo>
                    <a:pt x="506429" y="518399"/>
                  </a:lnTo>
                  <a:lnTo>
                    <a:pt x="506429" y="129600"/>
                  </a:lnTo>
                  <a:close/>
                </a:path>
              </a:pathLst>
            </a:custGeom>
            <a:solidFill>
              <a:srgbClr val="00960E"/>
            </a:solidFill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3465231"/>
                <a:satOff val="-15989"/>
                <a:lumOff val="58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" tIns="129600" rIns="151928" bIns="1296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20" name="Serbest Form 19"/>
            <p:cNvSpPr/>
            <p:nvPr/>
          </p:nvSpPr>
          <p:spPr>
            <a:xfrm rot="4542560" flipH="1">
              <a:off x="2767929" y="2940806"/>
              <a:ext cx="648000" cy="540000"/>
            </a:xfrm>
            <a:custGeom>
              <a:avLst/>
              <a:gdLst>
                <a:gd name="connsiteX0" fmla="*/ 0 w 624858"/>
                <a:gd name="connsiteY0" fmla="*/ 129600 h 647999"/>
                <a:gd name="connsiteX1" fmla="*/ 312429 w 624858"/>
                <a:gd name="connsiteY1" fmla="*/ 129600 h 647999"/>
                <a:gd name="connsiteX2" fmla="*/ 312429 w 624858"/>
                <a:gd name="connsiteY2" fmla="*/ 0 h 647999"/>
                <a:gd name="connsiteX3" fmla="*/ 624858 w 624858"/>
                <a:gd name="connsiteY3" fmla="*/ 324000 h 647999"/>
                <a:gd name="connsiteX4" fmla="*/ 312429 w 624858"/>
                <a:gd name="connsiteY4" fmla="*/ 647999 h 647999"/>
                <a:gd name="connsiteX5" fmla="*/ 312429 w 624858"/>
                <a:gd name="connsiteY5" fmla="*/ 518399 h 647999"/>
                <a:gd name="connsiteX6" fmla="*/ 0 w 624858"/>
                <a:gd name="connsiteY6" fmla="*/ 518399 h 647999"/>
                <a:gd name="connsiteX7" fmla="*/ 0 w 624858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4858" h="647999">
                  <a:moveTo>
                    <a:pt x="0" y="129600"/>
                  </a:moveTo>
                  <a:lnTo>
                    <a:pt x="312429" y="129600"/>
                  </a:lnTo>
                  <a:lnTo>
                    <a:pt x="312429" y="0"/>
                  </a:lnTo>
                  <a:lnTo>
                    <a:pt x="624858" y="324000"/>
                  </a:lnTo>
                  <a:lnTo>
                    <a:pt x="312429" y="647999"/>
                  </a:lnTo>
                  <a:lnTo>
                    <a:pt x="312429" y="518399"/>
                  </a:lnTo>
                  <a:lnTo>
                    <a:pt x="0" y="518399"/>
                  </a:lnTo>
                  <a:lnTo>
                    <a:pt x="0" y="129600"/>
                  </a:lnTo>
                  <a:close/>
                </a:path>
              </a:pathLst>
            </a:custGeom>
            <a:solidFill>
              <a:srgbClr val="00C085"/>
            </a:solidFill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6930461"/>
                <a:satOff val="-31979"/>
                <a:lumOff val="1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7457" tIns="129599" rIns="-1" bIns="1296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21" name="Yuvarlatılmış Dikdörtgen 20"/>
            <p:cNvSpPr/>
            <p:nvPr/>
          </p:nvSpPr>
          <p:spPr>
            <a:xfrm>
              <a:off x="1883444" y="728682"/>
              <a:ext cx="2052000" cy="1979999"/>
            </a:xfrm>
            <a:prstGeom prst="roundRect">
              <a:avLst/>
            </a:prstGeom>
            <a:solidFill>
              <a:srgbClr val="00C085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6930461"/>
                <a:satOff val="-31979"/>
                <a:lumOff val="1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400" b="1" kern="1200" dirty="0" smtClean="0"/>
                <a:t>Senetle Kredi, Ev Ya Da Araba Verdiklerini Söyleyen Sayfa Ya Da Kişilere İtibar Etmeyin</a:t>
              </a:r>
              <a:endParaRPr lang="tr-TR" sz="1400" b="1" kern="1200" dirty="0"/>
            </a:p>
          </p:txBody>
        </p:sp>
        <p:sp>
          <p:nvSpPr>
            <p:cNvPr id="22" name="Yuvarlatılmış Dikdörtgen 21"/>
            <p:cNvSpPr/>
            <p:nvPr/>
          </p:nvSpPr>
          <p:spPr>
            <a:xfrm>
              <a:off x="3677602" y="723897"/>
              <a:ext cx="2052000" cy="1979999"/>
            </a:xfrm>
            <a:prstGeom prst="roundRect">
              <a:avLst/>
            </a:prstGeom>
            <a:solidFill>
              <a:srgbClr val="00960E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3465231"/>
                <a:satOff val="-15989"/>
                <a:lumOff val="58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400" b="1" kern="1200" dirty="0" smtClean="0"/>
                <a:t>Güvenilir Olmayan Alışveriş Sitelerinden Alışveriş Yapmayın</a:t>
              </a:r>
              <a:endParaRPr lang="tr-TR" sz="1400" b="1" kern="1200" dirty="0"/>
            </a:p>
          </p:txBody>
        </p:sp>
        <p:sp>
          <p:nvSpPr>
            <p:cNvPr id="23" name="Serbest Form 22"/>
            <p:cNvSpPr/>
            <p:nvPr/>
          </p:nvSpPr>
          <p:spPr>
            <a:xfrm rot="18707758">
              <a:off x="5266789" y="3473689"/>
              <a:ext cx="648000" cy="540000"/>
            </a:xfrm>
            <a:custGeom>
              <a:avLst/>
              <a:gdLst>
                <a:gd name="connsiteX0" fmla="*/ 0 w 582304"/>
                <a:gd name="connsiteY0" fmla="*/ 129600 h 647999"/>
                <a:gd name="connsiteX1" fmla="*/ 291152 w 582304"/>
                <a:gd name="connsiteY1" fmla="*/ 129600 h 647999"/>
                <a:gd name="connsiteX2" fmla="*/ 291152 w 582304"/>
                <a:gd name="connsiteY2" fmla="*/ 0 h 647999"/>
                <a:gd name="connsiteX3" fmla="*/ 582304 w 582304"/>
                <a:gd name="connsiteY3" fmla="*/ 324000 h 647999"/>
                <a:gd name="connsiteX4" fmla="*/ 291152 w 582304"/>
                <a:gd name="connsiteY4" fmla="*/ 647999 h 647999"/>
                <a:gd name="connsiteX5" fmla="*/ 291152 w 582304"/>
                <a:gd name="connsiteY5" fmla="*/ 518399 h 647999"/>
                <a:gd name="connsiteX6" fmla="*/ 0 w 582304"/>
                <a:gd name="connsiteY6" fmla="*/ 518399 h 647999"/>
                <a:gd name="connsiteX7" fmla="*/ 0 w 582304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2304" h="647999">
                  <a:moveTo>
                    <a:pt x="0" y="129600"/>
                  </a:moveTo>
                  <a:lnTo>
                    <a:pt x="291152" y="129600"/>
                  </a:lnTo>
                  <a:lnTo>
                    <a:pt x="291152" y="0"/>
                  </a:lnTo>
                  <a:lnTo>
                    <a:pt x="582304" y="324000"/>
                  </a:lnTo>
                  <a:lnTo>
                    <a:pt x="291152" y="647999"/>
                  </a:lnTo>
                  <a:lnTo>
                    <a:pt x="291152" y="518399"/>
                  </a:lnTo>
                  <a:lnTo>
                    <a:pt x="0" y="518399"/>
                  </a:lnTo>
                  <a:lnTo>
                    <a:pt x="0" y="12960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2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129599" rIns="174691" bIns="1296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24" name="Yuvarlatılmış Dikdörtgen 23"/>
            <p:cNvSpPr/>
            <p:nvPr/>
          </p:nvSpPr>
          <p:spPr>
            <a:xfrm>
              <a:off x="5471573" y="1336046"/>
              <a:ext cx="2052000" cy="1979999"/>
            </a:xfrm>
            <a:prstGeom prst="roundRect">
              <a:avLst/>
            </a:pr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2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400" b="1" kern="1200" dirty="0" smtClean="0"/>
                <a:t>Kimlik Ve İletişim Bilgilerinizi Herhangi Bir Sitede Paylaşmayın</a:t>
              </a:r>
              <a:endParaRPr lang="tr-TR" sz="14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383408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3407</TotalTime>
  <Words>704</Words>
  <Application>Microsoft Office PowerPoint</Application>
  <PresentationFormat>Ekran Gösterisi (16:9)</PresentationFormat>
  <Paragraphs>105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21" baseType="lpstr">
      <vt:lpstr>Arial Unicode MS</vt:lpstr>
      <vt:lpstr>Calibri</vt:lpstr>
      <vt:lpstr>Gill Sans MT</vt:lpstr>
      <vt:lpstr>Times New Roman</vt:lpstr>
      <vt:lpstr>Verdana</vt:lpstr>
      <vt:lpstr>Wingdings</vt:lpstr>
      <vt:lpstr>Wingdings 2</vt:lpstr>
      <vt:lpstr>Gündönümü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win7</dc:creator>
  <cp:lastModifiedBy>KÜTÜPHANE_1</cp:lastModifiedBy>
  <cp:revision>157</cp:revision>
  <dcterms:created xsi:type="dcterms:W3CDTF">2017-11-01T05:55:49Z</dcterms:created>
  <dcterms:modified xsi:type="dcterms:W3CDTF">2022-10-07T07:55:35Z</dcterms:modified>
</cp:coreProperties>
</file>